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5ECD1-A807-4BE8-A25B-86F01F0325EE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326394DC-AA00-4178-9207-249E45B56231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Федеральный </a:t>
          </a:r>
        </a:p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уровень</a:t>
          </a:r>
          <a:endParaRPr lang="ru-RU" dirty="0">
            <a:solidFill>
              <a:schemeClr val="accent4">
                <a:lumMod val="75000"/>
              </a:schemeClr>
            </a:solidFill>
            <a:latin typeface="Arial Black" pitchFamily="34" charset="0"/>
          </a:endParaRPr>
        </a:p>
      </dgm:t>
    </dgm:pt>
    <dgm:pt modelId="{62C3F30A-82AC-49E7-BAA5-1A2093382A2D}" type="parTrans" cxnId="{6F24B224-BC73-418B-A2BC-E01F4CD72CF1}">
      <dgm:prSet/>
      <dgm:spPr/>
      <dgm:t>
        <a:bodyPr/>
        <a:lstStyle/>
        <a:p>
          <a:endParaRPr lang="ru-RU"/>
        </a:p>
      </dgm:t>
    </dgm:pt>
    <dgm:pt modelId="{05E26547-0020-4D49-B72C-1F4C46BC4212}" type="sibTrans" cxnId="{6F24B224-BC73-418B-A2BC-E01F4CD72CF1}">
      <dgm:prSet/>
      <dgm:spPr/>
      <dgm:t>
        <a:bodyPr/>
        <a:lstStyle/>
        <a:p>
          <a:endParaRPr lang="ru-RU"/>
        </a:p>
      </dgm:t>
    </dgm:pt>
    <dgm:pt modelId="{F23DFE80-8B1B-4180-B4CC-60E279D58B71}">
      <dgm:prSet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Региональный уровень</a:t>
          </a:r>
          <a:endParaRPr lang="ru-RU" dirty="0">
            <a:solidFill>
              <a:schemeClr val="accent4">
                <a:lumMod val="75000"/>
              </a:schemeClr>
            </a:solidFill>
            <a:latin typeface="Arial Black" pitchFamily="34" charset="0"/>
          </a:endParaRPr>
        </a:p>
      </dgm:t>
    </dgm:pt>
    <dgm:pt modelId="{B525CED2-A7BB-4DD6-9BAE-B5749A54567F}" type="parTrans" cxnId="{2F01DE99-BB8E-4713-817F-8F6B7E560D48}">
      <dgm:prSet/>
      <dgm:spPr/>
      <dgm:t>
        <a:bodyPr/>
        <a:lstStyle/>
        <a:p>
          <a:endParaRPr lang="ru-RU"/>
        </a:p>
      </dgm:t>
    </dgm:pt>
    <dgm:pt modelId="{716B5216-4FB8-4439-9D95-4AC0F48A1B16}" type="sibTrans" cxnId="{2F01DE99-BB8E-4713-817F-8F6B7E560D48}">
      <dgm:prSet/>
      <dgm:spPr/>
      <dgm:t>
        <a:bodyPr/>
        <a:lstStyle/>
        <a:p>
          <a:endParaRPr lang="ru-RU"/>
        </a:p>
      </dgm:t>
    </dgm:pt>
    <dgm:pt modelId="{1645CE67-1D20-422C-BB85-504CD032DC2C}">
      <dgm:prSet/>
      <dgm:spPr/>
      <dgm:t>
        <a:bodyPr anchor="t"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Уровень образовательной организации</a:t>
          </a:r>
          <a:endParaRPr lang="ru-RU" dirty="0">
            <a:solidFill>
              <a:schemeClr val="accent4">
                <a:lumMod val="75000"/>
              </a:schemeClr>
            </a:solidFill>
            <a:latin typeface="Arial Black" pitchFamily="34" charset="0"/>
          </a:endParaRPr>
        </a:p>
      </dgm:t>
    </dgm:pt>
    <dgm:pt modelId="{D0DC9961-B550-412E-8130-CCA58A2AB9C8}" type="parTrans" cxnId="{392C928A-F1A4-4C6A-93A3-565F7F3CB3C8}">
      <dgm:prSet/>
      <dgm:spPr/>
      <dgm:t>
        <a:bodyPr/>
        <a:lstStyle/>
        <a:p>
          <a:endParaRPr lang="ru-RU"/>
        </a:p>
      </dgm:t>
    </dgm:pt>
    <dgm:pt modelId="{5FB64664-7EC2-4AB7-8604-36A052D0C38C}" type="sibTrans" cxnId="{392C928A-F1A4-4C6A-93A3-565F7F3CB3C8}">
      <dgm:prSet/>
      <dgm:spPr/>
      <dgm:t>
        <a:bodyPr/>
        <a:lstStyle/>
        <a:p>
          <a:endParaRPr lang="ru-RU"/>
        </a:p>
      </dgm:t>
    </dgm:pt>
    <dgm:pt modelId="{27733203-4D92-4BE9-81A8-019323B8EE4D}" type="pres">
      <dgm:prSet presAssocID="{A855ECD1-A807-4BE8-A25B-86F01F0325EE}" presName="Name0" presStyleCnt="0">
        <dgm:presLayoutVars>
          <dgm:dir/>
          <dgm:animLvl val="lvl"/>
          <dgm:resizeHandles val="exact"/>
        </dgm:presLayoutVars>
      </dgm:prSet>
      <dgm:spPr/>
    </dgm:pt>
    <dgm:pt modelId="{85750748-AA14-450E-86D6-80972C9CB756}" type="pres">
      <dgm:prSet presAssocID="{326394DC-AA00-4178-9207-249E45B56231}" presName="Name8" presStyleCnt="0"/>
      <dgm:spPr/>
    </dgm:pt>
    <dgm:pt modelId="{45C17634-C1C7-450C-82D5-B2EC323B1452}" type="pres">
      <dgm:prSet presAssocID="{326394DC-AA00-4178-9207-249E45B56231}" presName="level" presStyleLbl="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21A38-CA93-46FA-A926-80548D283063}" type="pres">
      <dgm:prSet presAssocID="{326394DC-AA00-4178-9207-249E45B562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BFE20-3E65-4C66-891C-F54C21D2B0B7}" type="pres">
      <dgm:prSet presAssocID="{F23DFE80-8B1B-4180-B4CC-60E279D58B71}" presName="Name8" presStyleCnt="0"/>
      <dgm:spPr/>
    </dgm:pt>
    <dgm:pt modelId="{609C119A-18DE-4E04-8FD8-6541DF9B77BC}" type="pres">
      <dgm:prSet presAssocID="{F23DFE80-8B1B-4180-B4CC-60E279D58B7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176F4-1670-46ED-B56F-E7A8AEDDC79B}" type="pres">
      <dgm:prSet presAssocID="{F23DFE80-8B1B-4180-B4CC-60E279D58B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A0BD0-F561-43B7-A197-0A2006AACBEE}" type="pres">
      <dgm:prSet presAssocID="{1645CE67-1D20-422C-BB85-504CD032DC2C}" presName="Name8" presStyleCnt="0"/>
      <dgm:spPr/>
    </dgm:pt>
    <dgm:pt modelId="{13155663-995C-44C2-A920-37E4D95A4FDC}" type="pres">
      <dgm:prSet presAssocID="{1645CE67-1D20-422C-BB85-504CD032DC2C}" presName="level" presStyleLbl="node1" presStyleIdx="2" presStyleCnt="3" custScaleY="102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9AE68-816C-4CD3-B873-08E2E7B3CA0D}" type="pres">
      <dgm:prSet presAssocID="{1645CE67-1D20-422C-BB85-504CD032DC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24B224-BC73-418B-A2BC-E01F4CD72CF1}" srcId="{A855ECD1-A807-4BE8-A25B-86F01F0325EE}" destId="{326394DC-AA00-4178-9207-249E45B56231}" srcOrd="0" destOrd="0" parTransId="{62C3F30A-82AC-49E7-BAA5-1A2093382A2D}" sibTransId="{05E26547-0020-4D49-B72C-1F4C46BC4212}"/>
    <dgm:cxn modelId="{392C928A-F1A4-4C6A-93A3-565F7F3CB3C8}" srcId="{A855ECD1-A807-4BE8-A25B-86F01F0325EE}" destId="{1645CE67-1D20-422C-BB85-504CD032DC2C}" srcOrd="2" destOrd="0" parTransId="{D0DC9961-B550-412E-8130-CCA58A2AB9C8}" sibTransId="{5FB64664-7EC2-4AB7-8604-36A052D0C38C}"/>
    <dgm:cxn modelId="{2F01DE99-BB8E-4713-817F-8F6B7E560D48}" srcId="{A855ECD1-A807-4BE8-A25B-86F01F0325EE}" destId="{F23DFE80-8B1B-4180-B4CC-60E279D58B71}" srcOrd="1" destOrd="0" parTransId="{B525CED2-A7BB-4DD6-9BAE-B5749A54567F}" sibTransId="{716B5216-4FB8-4439-9D95-4AC0F48A1B16}"/>
    <dgm:cxn modelId="{3B4DA29E-81D5-4E36-9B55-3D57E5D287E4}" type="presOf" srcId="{F23DFE80-8B1B-4180-B4CC-60E279D58B71}" destId="{D9B176F4-1670-46ED-B56F-E7A8AEDDC79B}" srcOrd="1" destOrd="0" presId="urn:microsoft.com/office/officeart/2005/8/layout/pyramid1"/>
    <dgm:cxn modelId="{FE21E218-2779-40A7-9840-DAAC620379ED}" type="presOf" srcId="{326394DC-AA00-4178-9207-249E45B56231}" destId="{45C17634-C1C7-450C-82D5-B2EC323B1452}" srcOrd="0" destOrd="0" presId="urn:microsoft.com/office/officeart/2005/8/layout/pyramid1"/>
    <dgm:cxn modelId="{5C862DD6-7BC2-4A9D-A646-276E7719038B}" type="presOf" srcId="{1645CE67-1D20-422C-BB85-504CD032DC2C}" destId="{13155663-995C-44C2-A920-37E4D95A4FDC}" srcOrd="0" destOrd="0" presId="urn:microsoft.com/office/officeart/2005/8/layout/pyramid1"/>
    <dgm:cxn modelId="{88DB0B2B-16A0-408F-B6C7-B57C8B7994B0}" type="presOf" srcId="{1645CE67-1D20-422C-BB85-504CD032DC2C}" destId="{EB29AE68-816C-4CD3-B873-08E2E7B3CA0D}" srcOrd="1" destOrd="0" presId="urn:microsoft.com/office/officeart/2005/8/layout/pyramid1"/>
    <dgm:cxn modelId="{44CD6CDC-9722-4A3F-B1B3-C8C93862930E}" type="presOf" srcId="{F23DFE80-8B1B-4180-B4CC-60E279D58B71}" destId="{609C119A-18DE-4E04-8FD8-6541DF9B77BC}" srcOrd="0" destOrd="0" presId="urn:microsoft.com/office/officeart/2005/8/layout/pyramid1"/>
    <dgm:cxn modelId="{46066E5D-D54D-4AFB-87C0-CC0CBA7FE7B5}" type="presOf" srcId="{A855ECD1-A807-4BE8-A25B-86F01F0325EE}" destId="{27733203-4D92-4BE9-81A8-019323B8EE4D}" srcOrd="0" destOrd="0" presId="urn:microsoft.com/office/officeart/2005/8/layout/pyramid1"/>
    <dgm:cxn modelId="{14392398-4768-42E5-856E-EE5A8A62628F}" type="presOf" srcId="{326394DC-AA00-4178-9207-249E45B56231}" destId="{2C421A38-CA93-46FA-A926-80548D283063}" srcOrd="1" destOrd="0" presId="urn:microsoft.com/office/officeart/2005/8/layout/pyramid1"/>
    <dgm:cxn modelId="{7E10CACF-92B7-4552-A123-CC67FE0EF9E2}" type="presParOf" srcId="{27733203-4D92-4BE9-81A8-019323B8EE4D}" destId="{85750748-AA14-450E-86D6-80972C9CB756}" srcOrd="0" destOrd="0" presId="urn:microsoft.com/office/officeart/2005/8/layout/pyramid1"/>
    <dgm:cxn modelId="{5FD21E18-3767-42FE-8046-DA53B077ABB8}" type="presParOf" srcId="{85750748-AA14-450E-86D6-80972C9CB756}" destId="{45C17634-C1C7-450C-82D5-B2EC323B1452}" srcOrd="0" destOrd="0" presId="urn:microsoft.com/office/officeart/2005/8/layout/pyramid1"/>
    <dgm:cxn modelId="{C351B37A-5C04-44E5-B199-C75B1CA5388D}" type="presParOf" srcId="{85750748-AA14-450E-86D6-80972C9CB756}" destId="{2C421A38-CA93-46FA-A926-80548D283063}" srcOrd="1" destOrd="0" presId="urn:microsoft.com/office/officeart/2005/8/layout/pyramid1"/>
    <dgm:cxn modelId="{769832B1-3E8D-4752-BF4F-A470E932BF33}" type="presParOf" srcId="{27733203-4D92-4BE9-81A8-019323B8EE4D}" destId="{004BFE20-3E65-4C66-891C-F54C21D2B0B7}" srcOrd="1" destOrd="0" presId="urn:microsoft.com/office/officeart/2005/8/layout/pyramid1"/>
    <dgm:cxn modelId="{85987C8B-D179-4144-B294-63ABC2C188B4}" type="presParOf" srcId="{004BFE20-3E65-4C66-891C-F54C21D2B0B7}" destId="{609C119A-18DE-4E04-8FD8-6541DF9B77BC}" srcOrd="0" destOrd="0" presId="urn:microsoft.com/office/officeart/2005/8/layout/pyramid1"/>
    <dgm:cxn modelId="{77F4F41E-99CC-4BA8-B8C2-09967BE8B0FE}" type="presParOf" srcId="{004BFE20-3E65-4C66-891C-F54C21D2B0B7}" destId="{D9B176F4-1670-46ED-B56F-E7A8AEDDC79B}" srcOrd="1" destOrd="0" presId="urn:microsoft.com/office/officeart/2005/8/layout/pyramid1"/>
    <dgm:cxn modelId="{AC37FB8C-E23B-48D1-AB72-56332B3CE35E}" type="presParOf" srcId="{27733203-4D92-4BE9-81A8-019323B8EE4D}" destId="{A5CA0BD0-F561-43B7-A197-0A2006AACBEE}" srcOrd="2" destOrd="0" presId="urn:microsoft.com/office/officeart/2005/8/layout/pyramid1"/>
    <dgm:cxn modelId="{8BE0A841-CD12-4200-B657-AD0E42CCEACC}" type="presParOf" srcId="{A5CA0BD0-F561-43B7-A197-0A2006AACBEE}" destId="{13155663-995C-44C2-A920-37E4D95A4FDC}" srcOrd="0" destOrd="0" presId="urn:microsoft.com/office/officeart/2005/8/layout/pyramid1"/>
    <dgm:cxn modelId="{F02133EA-9961-4BCC-8758-5DED806876D3}" type="presParOf" srcId="{A5CA0BD0-F561-43B7-A197-0A2006AACBEE}" destId="{EB29AE68-816C-4CD3-B873-08E2E7B3CA0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17634-C1C7-450C-82D5-B2EC323B1452}">
      <dsp:nvSpPr>
        <dsp:cNvPr id="0" name=""/>
        <dsp:cNvSpPr/>
      </dsp:nvSpPr>
      <dsp:spPr>
        <a:xfrm>
          <a:off x="1373679" y="0"/>
          <a:ext cx="1357096" cy="1457547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Федеральный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уровень</a:t>
          </a:r>
          <a:endParaRPr lang="ru-RU" sz="1300" kern="1200" dirty="0">
            <a:solidFill>
              <a:schemeClr val="accent4">
                <a:lumMod val="75000"/>
              </a:schemeClr>
            </a:solidFill>
            <a:latin typeface="Arial Black" pitchFamily="34" charset="0"/>
          </a:endParaRPr>
        </a:p>
      </dsp:txBody>
      <dsp:txXfrm>
        <a:off x="1373679" y="0"/>
        <a:ext cx="1357096" cy="1457547"/>
      </dsp:txXfrm>
    </dsp:sp>
    <dsp:sp modelId="{609C119A-18DE-4E04-8FD8-6541DF9B77BC}">
      <dsp:nvSpPr>
        <dsp:cNvPr id="0" name=""/>
        <dsp:cNvSpPr/>
      </dsp:nvSpPr>
      <dsp:spPr>
        <a:xfrm>
          <a:off x="695131" y="1457547"/>
          <a:ext cx="2714192" cy="1457547"/>
        </a:xfrm>
        <a:prstGeom prst="trapezoid">
          <a:avLst>
            <a:gd name="adj" fmla="val 46554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Региональный уровень</a:t>
          </a:r>
          <a:endParaRPr lang="ru-RU" sz="1300" kern="1200" dirty="0">
            <a:solidFill>
              <a:schemeClr val="accent4">
                <a:lumMod val="75000"/>
              </a:schemeClr>
            </a:solidFill>
            <a:latin typeface="Arial Black" pitchFamily="34" charset="0"/>
          </a:endParaRPr>
        </a:p>
      </dsp:txBody>
      <dsp:txXfrm>
        <a:off x="1170115" y="1457547"/>
        <a:ext cx="1764225" cy="1457547"/>
      </dsp:txXfrm>
    </dsp:sp>
    <dsp:sp modelId="{13155663-995C-44C2-A920-37E4D95A4FDC}">
      <dsp:nvSpPr>
        <dsp:cNvPr id="0" name=""/>
        <dsp:cNvSpPr/>
      </dsp:nvSpPr>
      <dsp:spPr>
        <a:xfrm>
          <a:off x="0" y="2915094"/>
          <a:ext cx="4104456" cy="1493169"/>
        </a:xfrm>
        <a:prstGeom prst="trapezoid">
          <a:avLst>
            <a:gd name="adj" fmla="val 46554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Уровень образовательной организации</a:t>
          </a:r>
          <a:endParaRPr lang="ru-RU" sz="1300" kern="1200" dirty="0">
            <a:solidFill>
              <a:schemeClr val="accent4">
                <a:lumMod val="75000"/>
              </a:schemeClr>
            </a:solidFill>
            <a:latin typeface="Arial Black" pitchFamily="34" charset="0"/>
          </a:endParaRPr>
        </a:p>
      </dsp:txBody>
      <dsp:txXfrm>
        <a:off x="718279" y="2915094"/>
        <a:ext cx="2667896" cy="149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25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19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59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18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19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47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62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5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46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55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13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82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51" y="0"/>
            <a:ext cx="92537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588062"/>
            <a:ext cx="59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Итатский детский сад № 1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«Гусельки»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71703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«Оптимизация процесса самостоятельной деятельности детей в центрах активности»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25332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620222" cy="69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s://tagsylvania.com/wp-content/uploads/2014/07/telephone-iconred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24354"/>
            <a:ext cx="690245" cy="69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81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399" y="3062988"/>
            <a:ext cx="9017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409" y="3161413"/>
            <a:ext cx="381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67008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20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1138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43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50203" y="16329"/>
            <a:ext cx="4490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 проекта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https://oki4.vkusercdn.ru/i?r=BDHElZJBPNKGuFyY-akIDfgnEhe7enM0isSyWBYq3xabbcMa7Y8azCCIz8jV6dWU67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26" b="27885"/>
          <a:stretch/>
        </p:blipFill>
        <p:spPr bwMode="auto">
          <a:xfrm>
            <a:off x="571329" y="1489324"/>
            <a:ext cx="3613998" cy="1779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566" y="1317105"/>
            <a:ext cx="1440160" cy="1920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7388" y="764703"/>
            <a:ext cx="8678840" cy="3010567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97795" y="7647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Заказчик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386" y="1334671"/>
            <a:ext cx="1374859" cy="1885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9608" y="74914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Руководство проектом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9386" y="764704"/>
            <a:ext cx="163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Руководитель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5550" y="31904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Черных Е.В.,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заведующий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5648" y="3190496"/>
            <a:ext cx="169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Карпова М.В.,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воспитатель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919111"/>
              </p:ext>
            </p:extLst>
          </p:nvPr>
        </p:nvGraphicFramePr>
        <p:xfrm>
          <a:off x="271343" y="4293096"/>
          <a:ext cx="8596446" cy="2265311"/>
        </p:xfrm>
        <a:graphic>
          <a:graphicData uri="http://schemas.openxmlformats.org/drawingml/2006/table">
            <a:tbl>
              <a:tblPr firstRow="1" bandRow="1"/>
              <a:tblGrid>
                <a:gridCol w="2547774"/>
                <a:gridCol w="4320480"/>
                <a:gridCol w="1728192"/>
              </a:tblGrid>
              <a:tr h="133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Любовь Николаевна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«Итатский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«Гусельки»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58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Татьяна Владимировна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«Итатский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«Гусельки»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81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Барышникова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Лариса Анатольевна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«Итатский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«Гусельки»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05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Ширманова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 Алексеевна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«Итатский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«Гусельки»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56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Лариса Михайловна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«Итатский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«Гусельки»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373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Невоструева Наталья Николаевна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«Итатский детский сад №1 «Гусельки»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92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832" y="1136706"/>
            <a:ext cx="561597" cy="56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Багетная рамка 15"/>
          <p:cNvSpPr/>
          <p:nvPr/>
        </p:nvSpPr>
        <p:spPr>
          <a:xfrm>
            <a:off x="539552" y="2132856"/>
            <a:ext cx="377975" cy="2016224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5244" y="188640"/>
            <a:ext cx="6820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Карта текущего состояния процесса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«Оптимизация процесса самостоятельной деятельности детей в центрах активности»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834" y="2287224"/>
            <a:ext cx="513410" cy="17074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724517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1. Длительный процесс подготовки к игровой деятельности.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2. Отсутствие маркировки в центрах активности.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3. Отсутствие   алгоритмов деятельности.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4. Наличие конфликтных ситуаций за определение игрового пространства.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5. Длительный процесс наведения порядка в центрах активности.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6. Наличие конфликтных ситуаций за выбор игр, игрушек.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2244397"/>
              </p:ext>
            </p:extLst>
          </p:nvPr>
        </p:nvGraphicFramePr>
        <p:xfrm>
          <a:off x="917527" y="2132856"/>
          <a:ext cx="1350217" cy="195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0217"/>
              </a:tblGrid>
              <a:tr h="36338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Воспитатель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0023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Создание педагогом условий для самостоятельной деятельности в игровых центрах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06149">
                <a:tc>
                  <a:txBody>
                    <a:bodyPr/>
                    <a:lstStyle/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smtClean="0"/>
                        <a:t>(1 - 2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5559752"/>
              </p:ext>
            </p:extLst>
          </p:nvPr>
        </p:nvGraphicFramePr>
        <p:xfrm>
          <a:off x="2699792" y="2153847"/>
          <a:ext cx="1350217" cy="19952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0217"/>
              </a:tblGrid>
              <a:tr h="39643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Дети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01230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Выбор  детьми игр и зон для организации игровой деятельности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8649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(10 - 15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652491"/>
              </p:ext>
            </p:extLst>
          </p:nvPr>
        </p:nvGraphicFramePr>
        <p:xfrm>
          <a:off x="6300192" y="2132856"/>
          <a:ext cx="1404156" cy="20162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4156"/>
              </a:tblGrid>
              <a:tr h="45148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Воспитатель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113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Просьба воспитателя о наведении порядка в игровых зонах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5148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(2 -3 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523717"/>
              </p:ext>
            </p:extLst>
          </p:nvPr>
        </p:nvGraphicFramePr>
        <p:xfrm>
          <a:off x="4547303" y="2132856"/>
          <a:ext cx="1345537" cy="19874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5537"/>
              </a:tblGrid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Дети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89283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Непосредственно игровая деятельность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6583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(20-30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5074802"/>
              </p:ext>
            </p:extLst>
          </p:nvPr>
        </p:nvGraphicFramePr>
        <p:xfrm>
          <a:off x="6372200" y="4869160"/>
          <a:ext cx="1296144" cy="16447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144"/>
              </a:tblGrid>
              <a:tr h="44141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Дети</a:t>
                      </a:r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76190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Наведение порядка в центрах активности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4141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 (10 – 15 мин.)</a:t>
                      </a:r>
                    </a:p>
                    <a:p>
                      <a:pPr algn="ctr"/>
                      <a:endParaRPr lang="ru-RU" sz="9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Багетная рамка 16"/>
          <p:cNvSpPr/>
          <p:nvPr/>
        </p:nvSpPr>
        <p:spPr>
          <a:xfrm>
            <a:off x="7740352" y="4869160"/>
            <a:ext cx="360040" cy="1656184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63667" y="4754903"/>
            <a:ext cx="513410" cy="19442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208348" y="3140968"/>
            <a:ext cx="63545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984" y="3107977"/>
            <a:ext cx="652031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6524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1734" y="4312633"/>
            <a:ext cx="75904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9532" y="4376137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 Black" pitchFamily="34" charset="0"/>
              </a:rPr>
              <a:t>ВПП (время протекания процесса) 43 – 65 мин.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8261" y="4351139"/>
            <a:ext cx="647803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ШАГ 5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62" y="1810706"/>
            <a:ext cx="652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344" y="1810706"/>
            <a:ext cx="652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402" y="1819141"/>
            <a:ext cx="652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819141"/>
            <a:ext cx="652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6-конечная звезда 23"/>
          <p:cNvSpPr/>
          <p:nvPr/>
        </p:nvSpPr>
        <p:spPr>
          <a:xfrm>
            <a:off x="2186517" y="1256677"/>
            <a:ext cx="648072" cy="648072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69773" y="1121052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6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487" y="1340768"/>
            <a:ext cx="4777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865" y="1475246"/>
            <a:ext cx="687789" cy="6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055" y="4117464"/>
            <a:ext cx="632055" cy="63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217" y="1686177"/>
            <a:ext cx="603188" cy="6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943" y="1507377"/>
            <a:ext cx="627179" cy="62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943" y="1497707"/>
            <a:ext cx="511444" cy="62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860" y="1723653"/>
            <a:ext cx="483542" cy="5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615" y="1533057"/>
            <a:ext cx="470446" cy="57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1854" y="4149080"/>
            <a:ext cx="470446" cy="57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88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6064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Карта Целевого состояния процесса «Оптимизация процесса самостоятельной деятельности детей в центрах активности»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5643"/>
            <a:ext cx="401637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750071"/>
              </p:ext>
            </p:extLst>
          </p:nvPr>
        </p:nvGraphicFramePr>
        <p:xfrm>
          <a:off x="979607" y="1938035"/>
          <a:ext cx="1350217" cy="195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0217"/>
              </a:tblGrid>
              <a:tr h="36338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Воспитатель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0023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Создание педагогом условий для самостоятельной деятельности в игровых центрах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06149">
                <a:tc>
                  <a:txBody>
                    <a:bodyPr/>
                    <a:lstStyle/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smtClean="0"/>
                        <a:t>(1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1751576"/>
              </p:ext>
            </p:extLst>
          </p:nvPr>
        </p:nvGraphicFramePr>
        <p:xfrm>
          <a:off x="2843808" y="1906453"/>
          <a:ext cx="1350217" cy="2015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0217"/>
              </a:tblGrid>
              <a:tr h="43251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Дети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995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Выбор  детьми игр и зон для организации игровой деятельности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7673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(8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5144134"/>
              </p:ext>
            </p:extLst>
          </p:nvPr>
        </p:nvGraphicFramePr>
        <p:xfrm>
          <a:off x="4790219" y="1970727"/>
          <a:ext cx="1345537" cy="19874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5537"/>
              </a:tblGrid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Дети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89283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Непосредственно игровая деятельность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6583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(30-40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3200234"/>
              </p:ext>
            </p:extLst>
          </p:nvPr>
        </p:nvGraphicFramePr>
        <p:xfrm>
          <a:off x="6660232" y="1916832"/>
          <a:ext cx="1404156" cy="20162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4156"/>
              </a:tblGrid>
              <a:tr h="45148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Воспитатель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113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Просьба воспитателя о наведении порядка в игровых зонах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5148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(2  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4141315"/>
              </p:ext>
            </p:extLst>
          </p:nvPr>
        </p:nvGraphicFramePr>
        <p:xfrm>
          <a:off x="6948264" y="4653136"/>
          <a:ext cx="1296144" cy="16447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144"/>
              </a:tblGrid>
              <a:tr h="44141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Дети</a:t>
                      </a:r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76190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Наведение порядка в центрах активности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4141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 (9 мин.)</a:t>
                      </a:r>
                    </a:p>
                    <a:p>
                      <a:pPr algn="ctr"/>
                      <a:endParaRPr lang="ru-RU" sz="9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5603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21230" y="14394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600873"/>
            <a:ext cx="396875" cy="173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630886"/>
            <a:ext cx="577722" cy="170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479715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(время протекания процесса) 50-60 мин.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113" y="5468541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Наличие конфликтных ситуаций за выбор игр,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игрушек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4976"/>
            <a:ext cx="652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401" y="1646877"/>
            <a:ext cx="658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7756" y="1616612"/>
            <a:ext cx="6524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94860"/>
            <a:ext cx="6524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245" y="4185270"/>
            <a:ext cx="652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082" y="2852389"/>
            <a:ext cx="669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599" y="2867199"/>
            <a:ext cx="669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284" y="2852389"/>
            <a:ext cx="669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315" y="3955490"/>
            <a:ext cx="354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87" y="2167217"/>
            <a:ext cx="6524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86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9168" y="332656"/>
            <a:ext cx="6623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Aharoni" pitchFamily="2" charset="-79"/>
              </a:rPr>
              <a:t>Карта идеального состояния процесса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Aharoni" pitchFamily="2" charset="-79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Aharoni" pitchFamily="2" charset="-79"/>
              </a:rPr>
              <a:t>«оптимизация процесса самостоятельной деятельности детей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Aharoni" pitchFamily="2" charset="-79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Aharoni" pitchFamily="2" charset="-79"/>
              </a:rPr>
              <a:t> в центрах активности»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Aharoni" pitchFamily="2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5643"/>
            <a:ext cx="401637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8467"/>
            <a:ext cx="541933" cy="141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077348"/>
              </p:ext>
            </p:extLst>
          </p:nvPr>
        </p:nvGraphicFramePr>
        <p:xfrm>
          <a:off x="941189" y="1845643"/>
          <a:ext cx="1350217" cy="195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0217"/>
              </a:tblGrid>
              <a:tr h="36338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Воспитатель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0023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Создание педагогом условий для самостоятельной деятельности в игровых центрах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06149">
                <a:tc>
                  <a:txBody>
                    <a:bodyPr/>
                    <a:lstStyle/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smtClean="0"/>
                        <a:t>(1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6731847"/>
              </p:ext>
            </p:extLst>
          </p:nvPr>
        </p:nvGraphicFramePr>
        <p:xfrm>
          <a:off x="2915816" y="1873661"/>
          <a:ext cx="1350217" cy="2015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0217"/>
              </a:tblGrid>
              <a:tr h="43251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Дети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995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Выбор  детьми игр и зон для организации игровой деятельности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7673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(5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5550953"/>
              </p:ext>
            </p:extLst>
          </p:nvPr>
        </p:nvGraphicFramePr>
        <p:xfrm>
          <a:off x="4808922" y="1929534"/>
          <a:ext cx="1345537" cy="19874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5537"/>
              </a:tblGrid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Дети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89283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Непосредственно игровая деятельность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6583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(33-43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3831123"/>
              </p:ext>
            </p:extLst>
          </p:nvPr>
        </p:nvGraphicFramePr>
        <p:xfrm>
          <a:off x="6804248" y="1988840"/>
          <a:ext cx="1404156" cy="20162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4156"/>
              </a:tblGrid>
              <a:tr h="45148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Воспитатель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113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Просьба воспитателя о наведении порядка в игровых зонах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5148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(1   мин.) 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9164763"/>
              </p:ext>
            </p:extLst>
          </p:nvPr>
        </p:nvGraphicFramePr>
        <p:xfrm>
          <a:off x="6948264" y="4581127"/>
          <a:ext cx="1296144" cy="1656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144"/>
              </a:tblGrid>
              <a:tr h="34284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Дети</a:t>
                      </a:r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8315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Наведение порядка в центрах активности</a:t>
                      </a:r>
                    </a:p>
                    <a:p>
                      <a:pPr algn="ctr"/>
                      <a:endParaRPr lang="ru-RU" sz="10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8177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 (3-5 мин.)</a:t>
                      </a:r>
                    </a:p>
                    <a:p>
                      <a:pPr algn="ctr"/>
                      <a:endParaRPr lang="ru-RU" sz="9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09120"/>
            <a:ext cx="396875" cy="18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651822"/>
            <a:ext cx="5794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57" y="1521793"/>
            <a:ext cx="652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1793"/>
            <a:ext cx="658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591062"/>
            <a:ext cx="6524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81336"/>
            <a:ext cx="6524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712" y="4077072"/>
            <a:ext cx="652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632" y="2690192"/>
            <a:ext cx="669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90946"/>
            <a:ext cx="669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038" y="2690192"/>
            <a:ext cx="669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278" y="4019922"/>
            <a:ext cx="354013" cy="6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4957" y="4869160"/>
            <a:ext cx="496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(время протекания процесса)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43-55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</a:p>
        </p:txBody>
      </p:sp>
    </p:spTree>
    <p:extLst>
      <p:ext uri="{BB962C8B-B14F-4D97-AF65-F5344CB8AC3E}">
        <p14:creationId xmlns:p14="http://schemas.microsoft.com/office/powerpoint/2010/main" xmlns="" val="1124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66622738"/>
              </p:ext>
            </p:extLst>
          </p:nvPr>
        </p:nvGraphicFramePr>
        <p:xfrm>
          <a:off x="467544" y="2060848"/>
          <a:ext cx="410445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6-конечная звезда 3"/>
          <p:cNvSpPr/>
          <p:nvPr/>
        </p:nvSpPr>
        <p:spPr>
          <a:xfrm>
            <a:off x="683568" y="5877272"/>
            <a:ext cx="504056" cy="576064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591" y="5525539"/>
            <a:ext cx="554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54" y="5880785"/>
            <a:ext cx="554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517" y="5560903"/>
            <a:ext cx="554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480" y="5877272"/>
            <a:ext cx="554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443" y="5590292"/>
            <a:ext cx="554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4905" y="559029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58" y="5836360"/>
            <a:ext cx="6762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323" y="5525539"/>
            <a:ext cx="6762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360" y="5836359"/>
            <a:ext cx="6762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572" y="5472003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609" y="5845420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438094">
            <a:off x="3676075" y="1051161"/>
            <a:ext cx="474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ПИРАМИДА ПРОБЛЕМ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1562">
            <a:off x="2755953" y="2864421"/>
            <a:ext cx="18653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1093">
            <a:off x="3032971" y="4309630"/>
            <a:ext cx="18653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2720" y="3049240"/>
            <a:ext cx="38517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Длительный процесс подготовки к игровой деятельности.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Отсутствие маркировки в центрах активности.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Отсутствие   алгоритмов деятельности.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Наличие конфликтных ситуаций за определение игрового пространства.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Длительный процесс наведения порядка в центрах активности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Наличие конфликтных ситуаций за выбор игр, игрушек.</a:t>
            </a:r>
          </a:p>
        </p:txBody>
      </p:sp>
    </p:spTree>
    <p:extLst>
      <p:ext uri="{BB962C8B-B14F-4D97-AF65-F5344CB8AC3E}">
        <p14:creationId xmlns:p14="http://schemas.microsoft.com/office/powerpoint/2010/main" xmlns="" val="21987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261" y="2490190"/>
            <a:ext cx="3288631" cy="22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907" y="4797152"/>
            <a:ext cx="310053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995" y="332655"/>
            <a:ext cx="320427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7842" y="61173"/>
            <a:ext cx="1617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Было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246" y="892170"/>
            <a:ext cx="424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Длительный процесс подготовки к игровой деятельности.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515" y="162880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Отсутствие маркировки в центрах активности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" y="2317233"/>
            <a:ext cx="3837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Отсутствие   </a:t>
            </a:r>
            <a:r>
              <a:rPr lang="ru-RU" sz="1600" dirty="0"/>
              <a:t>алгоритмов деятельности.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246" y="3075542"/>
            <a:ext cx="4013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Наличие </a:t>
            </a:r>
            <a:r>
              <a:rPr lang="ru-RU" sz="1600" dirty="0"/>
              <a:t>конфликтных ситуаций за определение игрового пространства.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515" y="3861048"/>
            <a:ext cx="401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Длительный </a:t>
            </a:r>
            <a:r>
              <a:rPr lang="ru-RU" sz="1600" dirty="0"/>
              <a:t>процесс наведения порядка в центрах активности.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514" y="4679799"/>
            <a:ext cx="463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Наличие конфликтных ситуаций за выбор игр, игрушек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7842" y="6045099"/>
            <a:ext cx="338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Длительность процесса</a:t>
            </a:r>
          </a:p>
          <a:p>
            <a:r>
              <a:rPr lang="ru-RU" dirty="0"/>
              <a:t>(43 – 65 минут)</a:t>
            </a:r>
          </a:p>
        </p:txBody>
      </p:sp>
    </p:spTree>
    <p:extLst>
      <p:ext uri="{BB962C8B-B14F-4D97-AF65-F5344CB8AC3E}">
        <p14:creationId xmlns:p14="http://schemas.microsoft.com/office/powerpoint/2010/main" xmlns="" val="38703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11" y="1723942"/>
            <a:ext cx="1573168" cy="174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99" y="3591336"/>
            <a:ext cx="3404781" cy="149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691" y="332656"/>
            <a:ext cx="2775971" cy="121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360" y="5085184"/>
            <a:ext cx="3095597" cy="159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9473" y="892945"/>
            <a:ext cx="474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Сделаны визуальные подсказки, промаркированы центры игровой активности, отмечены зоны игровой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2877768"/>
            <a:ext cx="3494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Разработаны  визуальные подсказки, промаркированы  центры активности.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860" y="3567990"/>
            <a:ext cx="327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Проведено зонирование игрового пространства.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1801505"/>
            <a:ext cx="3847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Разработаны  алгоритмы деятельности в центрах активности. Дети ознакомлены с  алгоритмами деятельности в центрах активности.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4019" y="4247354"/>
            <a:ext cx="34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Дети ознакомлены  с правилами игр в зонах  игровой деятельности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508518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Приобретено игровое оборудование в центры активности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725" y="5844763"/>
            <a:ext cx="297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Длительность процесса</a:t>
            </a:r>
          </a:p>
          <a:p>
            <a:r>
              <a:rPr lang="ru-RU" dirty="0"/>
              <a:t>(</a:t>
            </a:r>
            <a:r>
              <a:rPr lang="ru-RU" dirty="0" smtClean="0"/>
              <a:t>43–  </a:t>
            </a:r>
            <a:r>
              <a:rPr lang="ru-RU" dirty="0"/>
              <a:t>55 минут)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0219" y="3311518"/>
            <a:ext cx="1897056" cy="142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87772" y="121939"/>
            <a:ext cx="17091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Стало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917" y="1794005"/>
            <a:ext cx="198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88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615</Words>
  <Application>Microsoft Office PowerPoint</Application>
  <PresentationFormat>Экран 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HP</cp:lastModifiedBy>
  <cp:revision>34</cp:revision>
  <dcterms:created xsi:type="dcterms:W3CDTF">2024-02-20T15:43:16Z</dcterms:created>
  <dcterms:modified xsi:type="dcterms:W3CDTF">2024-04-25T06:12:49Z</dcterms:modified>
</cp:coreProperties>
</file>